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626282-83BE-4B14-AA1D-E9A716F8FEB8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3FCBA3-AE69-44D9-84A9-153F3F9E2987}" type="datetime1">
              <a:rPr lang="it-IT" smtClean="0"/>
              <a:t>13/01/2022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7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AEA12-A884-495F-8D96-E2791E451670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574AD5-D417-4FAA-8969-2C3D2D990862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234F22-96F1-43C5-9A84-5011A5FFAE38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5069C4-336E-40F0-85A2-25D6F0A25D32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7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F1B965-D21F-4083-9FDC-4C0868AFCE6A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263AC-6BFA-4530-A45D-98F6CD76B995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5EEB9B-9A76-4838-83B5-EFB83BC3FC95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" dirty="0"/>
              <a:t>Fare clic per modificare lo stile del titolo</a:t>
            </a:r>
            <a:endParaRPr lang="en-US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788151-CB43-4FD7-A3FA-96D82E7273D6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84158B-E18A-4760-AF0B-F8E1F54F95E6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" dirty="0"/>
              <a:t>Fare clic per modificare gli stili del 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F4D0FD0-762A-4E00-B40D-E1022DE9149C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14666673-06EC-44D2-AEC3-E4C57BDDC5B7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" dirty="0"/>
              <a:t>Fare clic per modificare lo stile del 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F117DD88-DA0B-42BB-B7E2-325641850C3A}" type="datetime1">
              <a:rPr lang="it-IT" smtClean="0"/>
              <a:t>13/01/2022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999" y="415568"/>
            <a:ext cx="6253317" cy="3694791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3600" b="1" dirty="0"/>
              <a:t>Piattaforma di gestione dei lavori di un Team </a:t>
            </a:r>
            <a:r>
              <a:rPr lang="it-IT" sz="3600" b="1" dirty="0" err="1"/>
              <a:t>Scrum</a:t>
            </a:r>
            <a:r>
              <a:rPr lang="it-IT" sz="3600" b="1" dirty="0"/>
              <a:t> </a:t>
            </a:r>
            <a:br>
              <a:rPr lang="it-IT" sz="3200" dirty="0"/>
            </a:br>
            <a:br>
              <a:rPr lang="it-IT" sz="2000" dirty="0"/>
            </a:br>
            <a:r>
              <a:rPr lang="it-IT" sz="2000" dirty="0"/>
              <a:t>Un’applicazione </a:t>
            </a:r>
            <a:r>
              <a:rPr lang="it-IT" sz="2000" dirty="0" err="1"/>
              <a:t>serverless</a:t>
            </a:r>
            <a:r>
              <a:rPr lang="it-IT" sz="2000" dirty="0"/>
              <a:t> per l’organizzazione dei compiti relativi a progetti in via di sviluppo all’interno di un gruppo di lavoratori che utilizza il framework agile </a:t>
            </a:r>
            <a:r>
              <a:rPr lang="it-IT" sz="2000" dirty="0" err="1"/>
              <a:t>Scrum</a:t>
            </a:r>
            <a:r>
              <a:rPr lang="it-IT" sz="2000" dirty="0"/>
              <a:t> </a:t>
            </a:r>
            <a:endParaRPr lang="it" sz="20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Autofit/>
          </a:bodyPr>
          <a:lstStyle/>
          <a:p>
            <a:pPr algn="ctr" rtl="0"/>
            <a:r>
              <a:rPr lang="it-IT" sz="1000" dirty="0">
                <a:latin typeface="+mj-lt"/>
              </a:rPr>
              <a:t>Studentessa: Ilenia Rocca </a:t>
            </a:r>
          </a:p>
          <a:p>
            <a:pPr algn="ctr" rtl="0"/>
            <a:r>
              <a:rPr lang="it-IT" sz="1000" dirty="0">
                <a:latin typeface="+mj-lt"/>
              </a:rPr>
              <a:t>Corso di studi in ingegneria informatica </a:t>
            </a:r>
          </a:p>
          <a:p>
            <a:pPr algn="ctr" rtl="0"/>
            <a:r>
              <a:rPr lang="it-IT" sz="1000" dirty="0">
                <a:latin typeface="+mj-lt"/>
              </a:rPr>
              <a:t>Università degli studi di Roma “Tor Vergata” </a:t>
            </a:r>
          </a:p>
          <a:p>
            <a:pPr algn="ctr" rtl="0"/>
            <a:r>
              <a:rPr lang="it-IT" sz="1000" dirty="0">
                <a:latin typeface="+mj-lt"/>
              </a:rPr>
              <a:t>matricola: 0285151</a:t>
            </a:r>
            <a:endParaRPr lang="it" sz="1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5" name="Immagine 4" descr="Persona che osserva un telefono spento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"/>
            <a:ext cx="5219699" cy="6858000"/>
          </a:xfrm>
          <a:prstGeom prst="rect">
            <a:avLst/>
          </a:prstGeom>
        </p:spPr>
      </p:pic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 descr="Memo con faccina che sorride">
            <a:extLst>
              <a:ext uri="{FF2B5EF4-FFF2-40B4-BE49-F238E27FC236}">
                <a16:creationId xmlns:a16="http://schemas.microsoft.com/office/drawing/2014/main" id="{7E61E87D-4E36-40FC-83A7-FA367531C2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4" b="22419"/>
          <a:stretch/>
        </p:blipFill>
        <p:spPr>
          <a:xfrm>
            <a:off x="15" y="10"/>
            <a:ext cx="12191985" cy="4578340"/>
          </a:xfrm>
          <a:noFill/>
        </p:spPr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DD3DDE75-AFC5-4DC6-8BD7-154BF35E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5170837"/>
            <a:ext cx="10113645" cy="743682"/>
          </a:xfrm>
        </p:spPr>
        <p:txBody>
          <a:bodyPr/>
          <a:lstStyle/>
          <a:p>
            <a:r>
              <a:rPr lang="en-US" sz="3600" dirty="0" err="1"/>
              <a:t>Grazie</a:t>
            </a:r>
            <a:r>
              <a:rPr lang="en-US" sz="3600" dirty="0"/>
              <a:t> per </a:t>
            </a:r>
            <a:r>
              <a:rPr lang="en-US" sz="3600" dirty="0" err="1"/>
              <a:t>l’attenzione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760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906385-4482-4A76-97C9-60E90AC0B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it-IT" dirty="0"/>
              <a:t>Cos’è </a:t>
            </a:r>
            <a:r>
              <a:rPr lang="it-IT" dirty="0" err="1"/>
              <a:t>Scrum</a:t>
            </a:r>
            <a:endParaRPr lang="it-IT" dirty="0"/>
          </a:p>
        </p:txBody>
      </p:sp>
      <p:pic>
        <p:nvPicPr>
          <p:cNvPr id="10" name="Segnaposto contenuto 9" descr="Due colleghi che lavorano a una pianificazione su una lavagna con le note adesive">
            <a:extLst>
              <a:ext uri="{FF2B5EF4-FFF2-40B4-BE49-F238E27FC236}">
                <a16:creationId xmlns:a16="http://schemas.microsoft.com/office/drawing/2014/main" id="{C7F21E19-BF0B-4280-959D-B17F89AE8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64" b="2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6BBAF18-8E84-4B73-80C3-8CE11660A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+mj-lt"/>
              </a:rPr>
              <a:t>È un framework agile </a:t>
            </a:r>
            <a:r>
              <a:rPr lang="en-US" dirty="0" err="1">
                <a:latin typeface="+mj-lt"/>
              </a:rPr>
              <a:t>che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prevede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l’organizzazione</a:t>
            </a:r>
            <a:r>
              <a:rPr lang="en-US" dirty="0">
                <a:latin typeface="+mj-lt"/>
              </a:rPr>
              <a:t> del </a:t>
            </a:r>
            <a:r>
              <a:rPr lang="en-US" dirty="0" err="1">
                <a:latin typeface="+mj-lt"/>
              </a:rPr>
              <a:t>lavoro</a:t>
            </a:r>
            <a:r>
              <a:rPr lang="en-US" dirty="0">
                <a:latin typeface="+mj-lt"/>
              </a:rPr>
              <a:t> in </a:t>
            </a:r>
            <a:r>
              <a:rPr lang="en-US" dirty="0" err="1">
                <a:latin typeface="+mj-lt"/>
              </a:rPr>
              <a:t>blocchi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sequenziali</a:t>
            </a:r>
            <a:r>
              <a:rPr lang="en-US" dirty="0">
                <a:latin typeface="+mj-lt"/>
              </a:rPr>
              <a:t> e </a:t>
            </a:r>
            <a:r>
              <a:rPr lang="en-US" dirty="0" err="1">
                <a:latin typeface="+mj-lt"/>
              </a:rPr>
              <a:t>iterativi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chiamati</a:t>
            </a:r>
            <a:r>
              <a:rPr lang="en-US" dirty="0">
                <a:latin typeface="+mj-lt"/>
              </a:rPr>
              <a:t> “Sprint”.</a:t>
            </a:r>
          </a:p>
          <a:p>
            <a:pPr algn="just"/>
            <a:r>
              <a:rPr lang="en-US" dirty="0">
                <a:latin typeface="+mj-lt"/>
              </a:rPr>
              <a:t>A </a:t>
            </a:r>
            <a:r>
              <a:rPr lang="en-US" dirty="0" err="1">
                <a:latin typeface="+mj-lt"/>
              </a:rPr>
              <a:t>ciascuno</a:t>
            </a:r>
            <a:r>
              <a:rPr lang="en-US" dirty="0">
                <a:latin typeface="+mj-lt"/>
              </a:rPr>
              <a:t> Sprint </a:t>
            </a:r>
            <a:r>
              <a:rPr lang="en-US" dirty="0" err="1">
                <a:latin typeface="+mj-lt"/>
              </a:rPr>
              <a:t>viene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assegnata</a:t>
            </a:r>
            <a:r>
              <a:rPr lang="en-US" dirty="0">
                <a:latin typeface="+mj-lt"/>
              </a:rPr>
              <a:t> una </a:t>
            </a:r>
            <a:r>
              <a:rPr lang="en-US" dirty="0" err="1">
                <a:latin typeface="+mj-lt"/>
              </a:rPr>
              <a:t>lista</a:t>
            </a:r>
            <a:r>
              <a:rPr lang="en-US" dirty="0">
                <a:latin typeface="+mj-lt"/>
              </a:rPr>
              <a:t> di </a:t>
            </a:r>
            <a:r>
              <a:rPr lang="en-US" dirty="0" err="1">
                <a:latin typeface="+mj-lt"/>
              </a:rPr>
              <a:t>funzionalità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chiamate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anche</a:t>
            </a:r>
            <a:r>
              <a:rPr lang="en-US" dirty="0">
                <a:latin typeface="+mj-lt"/>
              </a:rPr>
              <a:t> “story”, </a:t>
            </a:r>
            <a:r>
              <a:rPr lang="en-US" dirty="0" err="1">
                <a:latin typeface="+mj-lt"/>
              </a:rPr>
              <a:t>che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sono</a:t>
            </a:r>
            <a:r>
              <a:rPr lang="en-US" dirty="0">
                <a:latin typeface="+mj-lt"/>
              </a:rPr>
              <a:t> a </a:t>
            </a:r>
            <a:r>
              <a:rPr lang="en-US" dirty="0" err="1">
                <a:latin typeface="+mj-lt"/>
              </a:rPr>
              <a:t>loro</a:t>
            </a:r>
            <a:r>
              <a:rPr lang="en-US" dirty="0">
                <a:latin typeface="+mj-lt"/>
              </a:rPr>
              <a:t> volta </a:t>
            </a:r>
            <a:r>
              <a:rPr lang="en-US" dirty="0" err="1">
                <a:latin typeface="+mj-lt"/>
              </a:rPr>
              <a:t>suddivise</a:t>
            </a:r>
            <a:r>
              <a:rPr lang="en-US" dirty="0">
                <a:latin typeface="+mj-lt"/>
              </a:rPr>
              <a:t> in task dal team di </a:t>
            </a:r>
            <a:r>
              <a:rPr lang="en-US" dirty="0" err="1">
                <a:latin typeface="+mj-lt"/>
              </a:rPr>
              <a:t>sviluppo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73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16DC71-9108-4B83-A137-72BF29A1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07" y="263529"/>
            <a:ext cx="10058400" cy="1450757"/>
          </a:xfrm>
        </p:spPr>
        <p:txBody>
          <a:bodyPr>
            <a:normAutofit/>
          </a:bodyPr>
          <a:lstStyle/>
          <a:p>
            <a:r>
              <a:rPr lang="it-IT" sz="3600" dirty="0"/>
              <a:t>L’applicazione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E4E2D4-4E65-43E6-9E03-24C07370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1800" dirty="0">
                <a:latin typeface="+mj-lt"/>
              </a:rPr>
              <a:t> Accesso alla piattaforma tramite login con email e password, previa registrazione.</a:t>
            </a:r>
          </a:p>
          <a:p>
            <a:pPr algn="just"/>
            <a:r>
              <a:rPr lang="it-IT" sz="1800" dirty="0">
                <a:latin typeface="+mj-lt"/>
              </a:rPr>
              <a:t> Entità coinvolte: </a:t>
            </a:r>
          </a:p>
          <a:p>
            <a:pPr lvl="1" algn="just"/>
            <a:r>
              <a:rPr lang="it-IT" sz="1400" b="1" dirty="0">
                <a:latin typeface="+mj-lt"/>
              </a:rPr>
              <a:t>Progetti</a:t>
            </a:r>
            <a:r>
              <a:rPr lang="it-IT" sz="1400" dirty="0">
                <a:latin typeface="+mj-lt"/>
              </a:rPr>
              <a:t> (id, titolo, scadenza, descrizione, commenti)</a:t>
            </a:r>
          </a:p>
          <a:p>
            <a:pPr lvl="1" algn="just"/>
            <a:r>
              <a:rPr lang="it-IT" sz="1400" b="1" dirty="0">
                <a:latin typeface="+mj-lt"/>
              </a:rPr>
              <a:t>Story</a:t>
            </a:r>
            <a:r>
              <a:rPr lang="it-IT" sz="1400" dirty="0">
                <a:latin typeface="+mj-lt"/>
              </a:rPr>
              <a:t> (id, titolo, scadenza, descrizione, progetto di appartenenza, punteggio, stato, priorità)</a:t>
            </a:r>
          </a:p>
          <a:p>
            <a:pPr lvl="1" algn="just"/>
            <a:r>
              <a:rPr lang="it-IT" sz="1400" b="1" dirty="0">
                <a:latin typeface="+mj-lt"/>
              </a:rPr>
              <a:t>Task</a:t>
            </a:r>
            <a:r>
              <a:rPr lang="it-IT" sz="1400" dirty="0">
                <a:latin typeface="+mj-lt"/>
              </a:rPr>
              <a:t> (id, titolo, story di appartenenza, stato)</a:t>
            </a:r>
          </a:p>
          <a:p>
            <a:pPr marL="201168" lvl="1" indent="0" algn="just">
              <a:buNone/>
            </a:pPr>
            <a:endParaRPr lang="it-IT" sz="800" dirty="0">
              <a:latin typeface="+mj-lt"/>
            </a:endParaRPr>
          </a:p>
          <a:p>
            <a:pPr marL="201168" lvl="1" indent="0" algn="just">
              <a:buNone/>
            </a:pPr>
            <a:r>
              <a:rPr lang="it-IT" sz="1800" dirty="0">
                <a:latin typeface="+mj-lt"/>
              </a:rPr>
              <a:t>Possibilità di inserimento, modifica ed eliminazione per ciascuna entità.</a:t>
            </a:r>
          </a:p>
          <a:p>
            <a:pPr marL="201168" lvl="1" indent="0" algn="just">
              <a:buNone/>
            </a:pPr>
            <a:r>
              <a:rPr lang="it-IT" sz="1800" dirty="0">
                <a:latin typeface="+mj-lt"/>
              </a:rPr>
              <a:t>Ogni task appartiene ad una sola story, ogni story appartiene ad un solo progetto.</a:t>
            </a:r>
          </a:p>
          <a:p>
            <a:pPr marL="201168" lvl="1" indent="0">
              <a:buNone/>
            </a:pPr>
            <a:endParaRPr lang="it-IT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680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3D000-B0A3-4C74-A2C4-EF6C0B14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it-IT" sz="3600" dirty="0"/>
              <a:t>Realizzazione delle API: </a:t>
            </a:r>
            <a:br>
              <a:rPr lang="it-IT" sz="3600" dirty="0"/>
            </a:br>
            <a:r>
              <a:rPr lang="it-IT" sz="3600" dirty="0"/>
              <a:t>AWS Lambda e API Gateway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F5D834-3A14-4A58-A30E-4CF1915CE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0"/>
            <a:ext cx="10058399" cy="3748193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+mj-lt"/>
              </a:rPr>
              <a:t>AWS Lambda </a:t>
            </a:r>
            <a:r>
              <a:rPr lang="en-US" sz="1800" dirty="0" err="1">
                <a:latin typeface="+mj-lt"/>
              </a:rPr>
              <a:t>consente</a:t>
            </a:r>
            <a:r>
              <a:rPr lang="en-US" sz="1800" dirty="0">
                <a:latin typeface="+mj-lt"/>
              </a:rPr>
              <a:t> la </a:t>
            </a:r>
            <a:r>
              <a:rPr lang="en-US" sz="1800" dirty="0" err="1">
                <a:latin typeface="+mj-lt"/>
              </a:rPr>
              <a:t>creazione</a:t>
            </a:r>
            <a:r>
              <a:rPr lang="en-US" sz="1800" dirty="0">
                <a:latin typeface="+mj-lt"/>
              </a:rPr>
              <a:t> di </a:t>
            </a:r>
            <a:r>
              <a:rPr lang="en-US" sz="1800" dirty="0" err="1">
                <a:latin typeface="+mj-lt"/>
              </a:rPr>
              <a:t>un’applicazione</a:t>
            </a:r>
            <a:r>
              <a:rPr lang="en-US" sz="1800" dirty="0">
                <a:latin typeface="+mj-lt"/>
              </a:rPr>
              <a:t> serverless </a:t>
            </a:r>
            <a:r>
              <a:rPr lang="en-US" sz="1800" dirty="0" err="1">
                <a:latin typeface="+mj-lt"/>
              </a:rPr>
              <a:t>tramite</a:t>
            </a:r>
            <a:r>
              <a:rPr lang="en-US" sz="1800" dirty="0">
                <a:latin typeface="+mj-lt"/>
              </a:rPr>
              <a:t> la </a:t>
            </a:r>
            <a:r>
              <a:rPr lang="en-US" sz="1800" dirty="0" err="1">
                <a:latin typeface="+mj-lt"/>
              </a:rPr>
              <a:t>scrittura</a:t>
            </a:r>
            <a:r>
              <a:rPr lang="en-US" sz="1800" dirty="0">
                <a:latin typeface="+mj-lt"/>
              </a:rPr>
              <a:t> di </a:t>
            </a:r>
            <a:r>
              <a:rPr lang="en-US" sz="1800" dirty="0" err="1">
                <a:latin typeface="+mj-lt"/>
              </a:rPr>
              <a:t>funzioni</a:t>
            </a:r>
            <a:r>
              <a:rPr lang="en-US" sz="1800" dirty="0">
                <a:latin typeface="+mj-lt"/>
              </a:rPr>
              <a:t> lambda </a:t>
            </a:r>
            <a:r>
              <a:rPr lang="en-US" sz="1800" dirty="0" err="1">
                <a:latin typeface="+mj-lt"/>
              </a:rPr>
              <a:t>nel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linguaggio</a:t>
            </a:r>
            <a:r>
              <a:rPr lang="en-US" sz="1800" dirty="0">
                <a:latin typeface="+mj-lt"/>
              </a:rPr>
              <a:t> di </a:t>
            </a:r>
            <a:r>
              <a:rPr lang="en-US" sz="1800" dirty="0" err="1">
                <a:latin typeface="+mj-lt"/>
              </a:rPr>
              <a:t>programmazione</a:t>
            </a:r>
            <a:r>
              <a:rPr lang="en-US" sz="1800" dirty="0">
                <a:latin typeface="+mj-lt"/>
              </a:rPr>
              <a:t> Python.</a:t>
            </a:r>
          </a:p>
          <a:p>
            <a:pPr algn="just"/>
            <a:r>
              <a:rPr lang="en-US" sz="1800" dirty="0" err="1">
                <a:latin typeface="+mj-lt"/>
              </a:rPr>
              <a:t>Sono</a:t>
            </a:r>
            <a:r>
              <a:rPr lang="en-US" sz="1800" dirty="0">
                <a:latin typeface="+mj-lt"/>
              </a:rPr>
              <a:t> state </a:t>
            </a:r>
            <a:r>
              <a:rPr lang="en-US" sz="1800" dirty="0" err="1">
                <a:latin typeface="+mj-lt"/>
              </a:rPr>
              <a:t>realizzate</a:t>
            </a:r>
            <a:r>
              <a:rPr lang="en-US" sz="1800" dirty="0">
                <a:latin typeface="+mj-lt"/>
              </a:rPr>
              <a:t> 6 API con il </a:t>
            </a:r>
            <a:r>
              <a:rPr lang="en-US" sz="1800" dirty="0" err="1">
                <a:latin typeface="+mj-lt"/>
              </a:rPr>
              <a:t>servizio</a:t>
            </a:r>
            <a:r>
              <a:rPr lang="en-US" sz="1800" dirty="0">
                <a:latin typeface="+mj-lt"/>
              </a:rPr>
              <a:t> di Amazon API Gateway ed in </a:t>
            </a:r>
            <a:r>
              <a:rPr lang="en-US" sz="1800" dirty="0" err="1">
                <a:latin typeface="+mj-lt"/>
              </a:rPr>
              <a:t>totale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vengono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utilizzati</a:t>
            </a:r>
            <a:r>
              <a:rPr lang="en-US" sz="1800" dirty="0">
                <a:latin typeface="+mj-lt"/>
              </a:rPr>
              <a:t> 16 </a:t>
            </a:r>
            <a:r>
              <a:rPr lang="en-US" sz="1800" dirty="0" err="1">
                <a:latin typeface="+mj-lt"/>
              </a:rPr>
              <a:t>metodi</a:t>
            </a:r>
            <a:r>
              <a:rPr lang="en-US" sz="1800" dirty="0">
                <a:latin typeface="+mj-lt"/>
              </a:rPr>
              <a:t> REST (POST, PUT, PATCH, DELETE, GET).</a:t>
            </a:r>
          </a:p>
          <a:p>
            <a:pPr algn="just"/>
            <a:r>
              <a:rPr lang="en-US" sz="1800" dirty="0">
                <a:latin typeface="+mj-lt"/>
              </a:rPr>
              <a:t>Nella API </a:t>
            </a:r>
            <a:r>
              <a:rPr lang="en-US" sz="1800" dirty="0" err="1">
                <a:latin typeface="+mj-lt"/>
              </a:rPr>
              <a:t>relativa</a:t>
            </a:r>
            <a:r>
              <a:rPr lang="en-US" sz="1800" dirty="0">
                <a:latin typeface="+mj-lt"/>
              </a:rPr>
              <a:t> ai Task </a:t>
            </a:r>
            <a:r>
              <a:rPr lang="en-US" sz="1800" dirty="0" err="1">
                <a:latin typeface="+mj-lt"/>
              </a:rPr>
              <a:t>si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usano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sia</a:t>
            </a:r>
            <a:r>
              <a:rPr lang="en-US" sz="1800" dirty="0">
                <a:latin typeface="+mj-lt"/>
              </a:rPr>
              <a:t> il </a:t>
            </a:r>
            <a:r>
              <a:rPr lang="en-US" sz="1800" dirty="0" err="1">
                <a:latin typeface="+mj-lt"/>
              </a:rPr>
              <a:t>metodo</a:t>
            </a:r>
            <a:r>
              <a:rPr lang="en-US" sz="1800" dirty="0">
                <a:latin typeface="+mj-lt"/>
              </a:rPr>
              <a:t> patch </a:t>
            </a:r>
            <a:r>
              <a:rPr lang="en-US" sz="1800" dirty="0" err="1">
                <a:latin typeface="+mj-lt"/>
              </a:rPr>
              <a:t>che</a:t>
            </a:r>
            <a:r>
              <a:rPr lang="en-US" sz="1800" dirty="0">
                <a:latin typeface="+mj-lt"/>
              </a:rPr>
              <a:t> il </a:t>
            </a:r>
            <a:r>
              <a:rPr lang="en-US" sz="1800" dirty="0" err="1">
                <a:latin typeface="+mj-lt"/>
              </a:rPr>
              <a:t>metodo</a:t>
            </a:r>
            <a:r>
              <a:rPr lang="en-US" sz="1800" dirty="0">
                <a:latin typeface="+mj-lt"/>
              </a:rPr>
              <a:t> put al fine di </a:t>
            </a:r>
            <a:r>
              <a:rPr lang="en-US" sz="1800" dirty="0" err="1">
                <a:latin typeface="+mj-lt"/>
              </a:rPr>
              <a:t>effetturare</a:t>
            </a:r>
            <a:r>
              <a:rPr lang="en-US" sz="1800" dirty="0">
                <a:latin typeface="+mj-lt"/>
              </a:rPr>
              <a:t> due </a:t>
            </a:r>
            <a:r>
              <a:rPr lang="en-US" sz="1800" dirty="0" err="1">
                <a:latin typeface="+mj-lt"/>
              </a:rPr>
              <a:t>diversi</a:t>
            </a:r>
            <a:r>
              <a:rPr lang="en-US" sz="1800" dirty="0">
                <a:latin typeface="+mj-lt"/>
              </a:rPr>
              <a:t> tipi di </a:t>
            </a:r>
            <a:r>
              <a:rPr lang="en-US" sz="1800" dirty="0" err="1">
                <a:latin typeface="+mj-lt"/>
              </a:rPr>
              <a:t>modifiche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sull’oggetto</a:t>
            </a:r>
            <a:r>
              <a:rPr lang="en-US" sz="1800" dirty="0">
                <a:latin typeface="+mj-lt"/>
              </a:rPr>
              <a:t>. Nel primo </a:t>
            </a:r>
            <a:r>
              <a:rPr lang="en-US" sz="1800" dirty="0" err="1">
                <a:latin typeface="+mj-lt"/>
              </a:rPr>
              <a:t>caso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viene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semplicemente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modificato</a:t>
            </a:r>
            <a:r>
              <a:rPr lang="en-US" sz="1800" dirty="0">
                <a:latin typeface="+mj-lt"/>
              </a:rPr>
              <a:t> il </a:t>
            </a:r>
            <a:r>
              <a:rPr lang="en-US" sz="1800" dirty="0" err="1">
                <a:latin typeface="+mj-lt"/>
              </a:rPr>
              <a:t>titolo</a:t>
            </a:r>
            <a:r>
              <a:rPr lang="en-US" sz="1800" dirty="0">
                <a:latin typeface="+mj-lt"/>
              </a:rPr>
              <a:t> del task a </a:t>
            </a:r>
            <a:r>
              <a:rPr lang="en-US" sz="1800" dirty="0" err="1">
                <a:latin typeface="+mj-lt"/>
              </a:rPr>
              <a:t>piacimento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dell’utente</a:t>
            </a:r>
            <a:r>
              <a:rPr lang="en-US" sz="1800" dirty="0">
                <a:latin typeface="+mj-lt"/>
              </a:rPr>
              <a:t>. Nel secondo </a:t>
            </a:r>
            <a:r>
              <a:rPr lang="en-US" sz="1800" dirty="0" err="1">
                <a:latin typeface="+mj-lt"/>
              </a:rPr>
              <a:t>caso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viene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aggiornato</a:t>
            </a:r>
            <a:r>
              <a:rPr lang="en-US" sz="1800" dirty="0">
                <a:latin typeface="+mj-lt"/>
              </a:rPr>
              <a:t> lo </a:t>
            </a:r>
            <a:r>
              <a:rPr lang="en-US" sz="1800" dirty="0" err="1">
                <a:latin typeface="+mj-lt"/>
              </a:rPr>
              <a:t>stato</a:t>
            </a:r>
            <a:r>
              <a:rPr lang="en-US" sz="1800" dirty="0">
                <a:latin typeface="+mj-lt"/>
              </a:rPr>
              <a:t> del task da “da fare” a “</a:t>
            </a:r>
            <a:r>
              <a:rPr lang="en-US" sz="1800" dirty="0" err="1">
                <a:latin typeface="+mj-lt"/>
              </a:rPr>
              <a:t>completato</a:t>
            </a:r>
            <a:r>
              <a:rPr lang="en-US" sz="1800" dirty="0">
                <a:latin typeface="+mj-lt"/>
              </a:rPr>
              <a:t>” in </a:t>
            </a:r>
            <a:r>
              <a:rPr lang="en-US" sz="1800" dirty="0" err="1">
                <a:latin typeface="+mj-lt"/>
              </a:rPr>
              <a:t>maniera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automatica</a:t>
            </a:r>
            <a:r>
              <a:rPr lang="en-US" sz="1800" dirty="0">
                <a:latin typeface="+mj-lt"/>
              </a:rPr>
              <a:t> al click del </a:t>
            </a:r>
            <a:r>
              <a:rPr lang="en-US" sz="1800" dirty="0" err="1">
                <a:latin typeface="+mj-lt"/>
              </a:rPr>
              <a:t>bottone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relativo</a:t>
            </a:r>
            <a:r>
              <a:rPr lang="en-US" sz="1800" dirty="0">
                <a:latin typeface="+mj-lt"/>
              </a:rPr>
              <a:t> al task.</a:t>
            </a:r>
          </a:p>
          <a:p>
            <a:endParaRPr lang="en-US" sz="1800" dirty="0">
              <a:latin typeface="+mj-lt"/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F2EC310-1EC5-4531-9851-99020B01E6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5" y="1011557"/>
            <a:ext cx="725803" cy="725803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72C6D08-DC6A-43DB-A1B0-ED3A7A53D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197" y="895350"/>
            <a:ext cx="988907" cy="9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C76F2-B9AF-4535-B743-EE8FF0E2C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it-IT" sz="3600" dirty="0"/>
              <a:t>Storage: </a:t>
            </a:r>
            <a:r>
              <a:rPr lang="it-IT" sz="3600" dirty="0" err="1"/>
              <a:t>DynamoDB</a:t>
            </a:r>
            <a:r>
              <a:rPr lang="it-IT" sz="3600" dirty="0"/>
              <a:t> e IAM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66F68CF-CDD6-4E53-A504-A9905CF04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2780" y="849445"/>
            <a:ext cx="491940" cy="941693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71695BB-6136-490A-BA57-C970B7B45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07" y="849445"/>
            <a:ext cx="1111667" cy="100730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472FD32-992A-43F5-8A56-D8C3C147C3AF}"/>
              </a:ext>
            </a:extLst>
          </p:cNvPr>
          <p:cNvSpPr txBox="1"/>
          <p:nvPr/>
        </p:nvSpPr>
        <p:spPr>
          <a:xfrm>
            <a:off x="1198485" y="2388093"/>
            <a:ext cx="9896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+mj-lt"/>
              </a:rPr>
              <a:t>Database </a:t>
            </a:r>
            <a:r>
              <a:rPr lang="it-IT" dirty="0" err="1">
                <a:latin typeface="+mj-lt"/>
              </a:rPr>
              <a:t>NoSQL</a:t>
            </a:r>
            <a:r>
              <a:rPr lang="it-IT" dirty="0">
                <a:latin typeface="+mj-lt"/>
              </a:rPr>
              <a:t> di tipo chiave-valore.</a:t>
            </a:r>
          </a:p>
          <a:p>
            <a:pPr algn="just"/>
            <a:endParaRPr lang="it-IT" dirty="0">
              <a:latin typeface="+mj-lt"/>
            </a:endParaRPr>
          </a:p>
          <a:p>
            <a:pPr algn="just"/>
            <a:r>
              <a:rPr lang="it-IT" dirty="0">
                <a:latin typeface="+mj-lt"/>
              </a:rPr>
              <a:t>Creazione tabelle </a:t>
            </a:r>
            <a:r>
              <a:rPr lang="it-IT" i="1" dirty="0">
                <a:latin typeface="+mj-lt"/>
              </a:rPr>
              <a:t>Task, Story, Project </a:t>
            </a:r>
            <a:r>
              <a:rPr lang="it-IT" dirty="0">
                <a:latin typeface="+mj-lt"/>
              </a:rPr>
              <a:t>ciascuna con </a:t>
            </a:r>
            <a:r>
              <a:rPr lang="it-IT" i="1" dirty="0">
                <a:latin typeface="+mj-lt"/>
              </a:rPr>
              <a:t>id </a:t>
            </a:r>
            <a:r>
              <a:rPr lang="it-IT" dirty="0">
                <a:latin typeface="+mj-lt"/>
              </a:rPr>
              <a:t>come chiave primaria.</a:t>
            </a:r>
          </a:p>
          <a:p>
            <a:pPr algn="just"/>
            <a:endParaRPr lang="it-IT" i="1" dirty="0">
              <a:latin typeface="+mj-lt"/>
            </a:endParaRPr>
          </a:p>
          <a:p>
            <a:pPr algn="just"/>
            <a:r>
              <a:rPr lang="it-IT" dirty="0">
                <a:latin typeface="+mj-lt"/>
              </a:rPr>
              <a:t>Ruolo </a:t>
            </a:r>
            <a:r>
              <a:rPr lang="it-IT" i="1" dirty="0" err="1">
                <a:latin typeface="+mj-lt"/>
              </a:rPr>
              <a:t>LambdaBoard</a:t>
            </a:r>
            <a:r>
              <a:rPr lang="it-IT" i="1" dirty="0">
                <a:latin typeface="+mj-lt"/>
              </a:rPr>
              <a:t> </a:t>
            </a:r>
            <a:r>
              <a:rPr lang="it-IT" dirty="0">
                <a:latin typeface="+mj-lt"/>
              </a:rPr>
              <a:t>creato su IAM con permessi per le operazioni di </a:t>
            </a:r>
            <a:r>
              <a:rPr lang="it-IT" dirty="0" err="1">
                <a:latin typeface="+mj-lt"/>
              </a:rPr>
              <a:t>scan</a:t>
            </a:r>
            <a:r>
              <a:rPr lang="it-IT" dirty="0">
                <a:latin typeface="+mj-lt"/>
              </a:rPr>
              <a:t>, put, </a:t>
            </a:r>
            <a:r>
              <a:rPr lang="it-IT" dirty="0" err="1">
                <a:latin typeface="+mj-lt"/>
              </a:rPr>
              <a:t>get</a:t>
            </a:r>
            <a:r>
              <a:rPr lang="it-IT" dirty="0">
                <a:latin typeface="+mj-lt"/>
              </a:rPr>
              <a:t>, update, delete, tramite l’ARN delle rispettive tabelle. </a:t>
            </a:r>
          </a:p>
        </p:txBody>
      </p:sp>
    </p:spTree>
    <p:extLst>
      <p:ext uri="{BB962C8B-B14F-4D97-AF65-F5344CB8AC3E}">
        <p14:creationId xmlns:p14="http://schemas.microsoft.com/office/powerpoint/2010/main" val="370091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2BAD81-15AB-412A-966A-BFEA538E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it-IT" sz="3600" dirty="0"/>
              <a:t>Cognito</a:t>
            </a:r>
            <a:r>
              <a:rPr lang="it-IT" dirty="0"/>
              <a:t> 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EC80117-C7FA-44F2-BF4E-864A213169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17199" y="2120900"/>
            <a:ext cx="4199898" cy="3748193"/>
          </a:xfr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423401-0202-4B96-A0AF-CD251D211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899"/>
            <a:ext cx="4639736" cy="37481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pPr marL="0" indent="0" algn="just">
              <a:buNone/>
            </a:pPr>
            <a:r>
              <a:rPr lang="it-IT" sz="1800" dirty="0">
                <a:latin typeface="+mj-lt"/>
              </a:rPr>
              <a:t>Servizio di AWS che gestisce la registrazione degli utenti ed il mantenimento delle informazioni da questi inserite.</a:t>
            </a:r>
          </a:p>
          <a:p>
            <a:pPr marL="0" indent="0" algn="just">
              <a:buNone/>
            </a:pPr>
            <a:r>
              <a:rPr lang="it-IT" sz="1800" dirty="0">
                <a:latin typeface="+mj-lt"/>
              </a:rPr>
              <a:t>Permette di effettuare il login nella piattaforma tramite le credenziali precedentemente registrate.</a:t>
            </a:r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6E9584B-2432-41BF-97C5-400F8753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603" y="800100"/>
            <a:ext cx="1874521" cy="9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98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5CF5EE-9464-4EA3-BD21-FFFC5975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it-IT" sz="3600" dirty="0" err="1"/>
              <a:t>Frontend</a:t>
            </a:r>
            <a:r>
              <a:rPr lang="it-IT" sz="3600" dirty="0"/>
              <a:t> in </a:t>
            </a:r>
            <a:r>
              <a:rPr lang="it-IT" sz="3600" dirty="0" err="1"/>
              <a:t>Angular</a:t>
            </a:r>
            <a:endParaRPr lang="it-IT" sz="36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BEA93B-9328-4BA1-8D66-556679D82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5943" y="2238115"/>
            <a:ext cx="4639736" cy="3748193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>
                <a:latin typeface="+mj-lt"/>
              </a:rPr>
              <a:t>Una </a:t>
            </a:r>
            <a:r>
              <a:rPr lang="en-US" sz="1800" dirty="0" err="1">
                <a:latin typeface="+mj-lt"/>
              </a:rPr>
              <a:t>delle</a:t>
            </a:r>
            <a:r>
              <a:rPr lang="en-US" sz="1800" dirty="0">
                <a:latin typeface="+mj-lt"/>
              </a:rPr>
              <a:t> parti </a:t>
            </a:r>
            <a:r>
              <a:rPr lang="en-US" sz="1800" dirty="0" err="1">
                <a:latin typeface="+mj-lt"/>
              </a:rPr>
              <a:t>più</a:t>
            </a:r>
            <a:r>
              <a:rPr lang="en-US" sz="1800" dirty="0">
                <a:latin typeface="+mj-lt"/>
              </a:rPr>
              <a:t> “</a:t>
            </a:r>
            <a:r>
              <a:rPr lang="en-US" sz="1800" dirty="0" err="1">
                <a:latin typeface="+mj-lt"/>
              </a:rPr>
              <a:t>dispendiose</a:t>
            </a:r>
            <a:r>
              <a:rPr lang="en-US" sz="1800" dirty="0">
                <a:latin typeface="+mj-lt"/>
              </a:rPr>
              <a:t>” </a:t>
            </a:r>
            <a:r>
              <a:rPr lang="en-US" sz="1800" dirty="0" err="1">
                <a:latin typeface="+mj-lt"/>
              </a:rPr>
              <a:t>della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realizzazione</a:t>
            </a:r>
            <a:r>
              <a:rPr lang="en-US" sz="1800" dirty="0">
                <a:latin typeface="+mj-lt"/>
              </a:rPr>
              <a:t> in termini di tempo, </a:t>
            </a:r>
            <a:r>
              <a:rPr lang="en-US" sz="1800" dirty="0" err="1">
                <a:latin typeface="+mj-lt"/>
              </a:rPr>
              <a:t>poiché</a:t>
            </a:r>
            <a:r>
              <a:rPr lang="en-US" sz="1800" dirty="0">
                <a:latin typeface="+mj-lt"/>
              </a:rPr>
              <a:t> prima </a:t>
            </a:r>
            <a:r>
              <a:rPr lang="en-US" sz="1800" dirty="0" err="1">
                <a:latin typeface="+mj-lt"/>
              </a:rPr>
              <a:t>esperienza</a:t>
            </a:r>
            <a:r>
              <a:rPr lang="en-US" sz="1800" dirty="0">
                <a:latin typeface="+mj-lt"/>
              </a:rPr>
              <a:t> con lo </a:t>
            </a:r>
            <a:r>
              <a:rPr lang="en-US" sz="1800" dirty="0" err="1">
                <a:latin typeface="+mj-lt"/>
              </a:rPr>
              <a:t>sviluppo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lato</a:t>
            </a:r>
            <a:r>
              <a:rPr lang="en-US" sz="1800" dirty="0">
                <a:latin typeface="+mj-lt"/>
              </a:rPr>
              <a:t> frontend.</a:t>
            </a:r>
          </a:p>
          <a:p>
            <a:pPr marL="0" indent="0" algn="just">
              <a:buNone/>
            </a:pPr>
            <a:r>
              <a:rPr lang="en-US" sz="1800" dirty="0" err="1">
                <a:latin typeface="+mj-lt"/>
              </a:rPr>
              <a:t>Utilizzo</a:t>
            </a:r>
            <a:r>
              <a:rPr lang="en-US" sz="1800" dirty="0">
                <a:latin typeface="+mj-lt"/>
              </a:rPr>
              <a:t> di Visual Studio.</a:t>
            </a:r>
          </a:p>
          <a:p>
            <a:pPr marL="0" indent="0" algn="just">
              <a:buNone/>
            </a:pPr>
            <a:r>
              <a:rPr lang="en-US" sz="1800" dirty="0" err="1">
                <a:latin typeface="+mj-lt"/>
              </a:rPr>
              <a:t>Applicazione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composta</a:t>
            </a:r>
            <a:r>
              <a:rPr lang="en-US" sz="1800" dirty="0">
                <a:latin typeface="+mj-lt"/>
              </a:rPr>
              <a:t> da </a:t>
            </a:r>
            <a:r>
              <a:rPr lang="en-US" sz="1800" dirty="0" err="1">
                <a:latin typeface="+mj-lt"/>
              </a:rPr>
              <a:t>vari</a:t>
            </a:r>
            <a:r>
              <a:rPr lang="en-US" sz="1800" dirty="0">
                <a:latin typeface="+mj-lt"/>
              </a:rPr>
              <a:t> component, circa uno per </a:t>
            </a:r>
            <a:r>
              <a:rPr lang="en-US" sz="1800" dirty="0" err="1">
                <a:latin typeface="+mj-lt"/>
              </a:rPr>
              <a:t>ogni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pagina</a:t>
            </a:r>
            <a:r>
              <a:rPr lang="en-US" sz="1800" dirty="0">
                <a:latin typeface="+mj-lt"/>
              </a:rPr>
              <a:t>.</a:t>
            </a:r>
          </a:p>
          <a:p>
            <a:pPr marL="0" indent="0" algn="just">
              <a:buNone/>
            </a:pPr>
            <a:r>
              <a:rPr lang="en-US" sz="1800" dirty="0">
                <a:latin typeface="+mj-lt"/>
              </a:rPr>
              <a:t>Passaggio </a:t>
            </a:r>
            <a:r>
              <a:rPr lang="en-US" sz="1800" dirty="0" err="1">
                <a:latin typeface="+mj-lt"/>
              </a:rPr>
              <a:t>dei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dati</a:t>
            </a:r>
            <a:r>
              <a:rPr lang="en-US" sz="1800" dirty="0">
                <a:latin typeface="+mj-lt"/>
              </a:rPr>
              <a:t> alle </a:t>
            </a:r>
            <a:r>
              <a:rPr lang="en-US" sz="1800" dirty="0" err="1">
                <a:latin typeface="+mj-lt"/>
              </a:rPr>
              <a:t>api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tramite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strutture</a:t>
            </a:r>
            <a:r>
              <a:rPr lang="en-US" sz="1800" dirty="0">
                <a:latin typeface="+mj-lt"/>
              </a:rPr>
              <a:t> di </a:t>
            </a:r>
            <a:r>
              <a:rPr lang="en-US" sz="1800" dirty="0" err="1">
                <a:latin typeface="+mj-lt"/>
              </a:rPr>
              <a:t>tipo</a:t>
            </a:r>
            <a:r>
              <a:rPr lang="en-US" sz="1800" dirty="0">
                <a:latin typeface="+mj-lt"/>
              </a:rPr>
              <a:t> </a:t>
            </a:r>
            <a:r>
              <a:rPr lang="en-US" sz="1800" i="1" dirty="0">
                <a:latin typeface="+mj-lt"/>
              </a:rPr>
              <a:t>json</a:t>
            </a:r>
            <a:r>
              <a:rPr lang="en-US" sz="1800" dirty="0">
                <a:latin typeface="+mj-lt"/>
              </a:rPr>
              <a:t>.</a:t>
            </a:r>
          </a:p>
          <a:p>
            <a:endParaRPr lang="en-US" dirty="0"/>
          </a:p>
        </p:txBody>
      </p:sp>
      <p:pic>
        <p:nvPicPr>
          <p:cNvPr id="6" name="Segnaposto contenuto 6">
            <a:extLst>
              <a:ext uri="{FF2B5EF4-FFF2-40B4-BE49-F238E27FC236}">
                <a16:creationId xmlns:a16="http://schemas.microsoft.com/office/drawing/2014/main" id="{AA49F01C-31CB-498A-92C5-DF7B780EB4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97280" y="2130425"/>
            <a:ext cx="5117029" cy="3748192"/>
          </a:xfrm>
          <a:noFill/>
        </p:spPr>
      </p:pic>
      <p:pic>
        <p:nvPicPr>
          <p:cNvPr id="8" name="Immagine 7" descr="Immagine che contiene testo, segnale, esterni, rosso&#10;&#10;Descrizione generata automaticamente">
            <a:extLst>
              <a:ext uri="{FF2B5EF4-FFF2-40B4-BE49-F238E27FC236}">
                <a16:creationId xmlns:a16="http://schemas.microsoft.com/office/drawing/2014/main" id="{D5DD6CB8-44A3-4F70-BFB5-843EB560A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50" y="728224"/>
            <a:ext cx="1109303" cy="11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3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AA423-3B74-4DDD-9AAB-F233A5DB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it-IT" sz="3600" dirty="0"/>
              <a:t>S3 e </a:t>
            </a:r>
            <a:r>
              <a:rPr lang="it-IT" sz="3600" dirty="0" err="1"/>
              <a:t>CloudFront</a:t>
            </a:r>
            <a:endParaRPr lang="it-IT" sz="3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F3AA44F-A038-40AB-972E-BD24DFF62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 algn="just"/>
            <a:r>
              <a:rPr lang="en-US" sz="1800" dirty="0" err="1">
                <a:latin typeface="+mj-lt"/>
              </a:rPr>
              <a:t>Caricamento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della</a:t>
            </a:r>
            <a:r>
              <a:rPr lang="en-US" sz="1800" dirty="0">
                <a:latin typeface="+mj-lt"/>
              </a:rPr>
              <a:t> build del </a:t>
            </a:r>
            <a:r>
              <a:rPr lang="en-US" sz="1800" dirty="0" err="1">
                <a:latin typeface="+mj-lt"/>
              </a:rPr>
              <a:t>progetto</a:t>
            </a:r>
            <a:r>
              <a:rPr lang="en-US" sz="1800" dirty="0">
                <a:latin typeface="+mj-lt"/>
              </a:rPr>
              <a:t> Angular </a:t>
            </a:r>
            <a:r>
              <a:rPr lang="en-US" sz="1800" dirty="0" err="1">
                <a:latin typeface="+mj-lt"/>
              </a:rPr>
              <a:t>all’interno</a:t>
            </a:r>
            <a:r>
              <a:rPr lang="en-US" sz="1800" dirty="0">
                <a:latin typeface="+mj-lt"/>
              </a:rPr>
              <a:t> del bucket S3 </a:t>
            </a:r>
            <a:r>
              <a:rPr lang="en-US" sz="1800" i="1" dirty="0" err="1">
                <a:latin typeface="+mj-lt"/>
              </a:rPr>
              <a:t>serverlessboard</a:t>
            </a:r>
            <a:r>
              <a:rPr lang="en-US" sz="1800" i="1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in </a:t>
            </a:r>
            <a:r>
              <a:rPr lang="en-US" sz="1800" dirty="0" err="1">
                <a:latin typeface="+mj-lt"/>
              </a:rPr>
              <a:t>modalità</a:t>
            </a:r>
            <a:r>
              <a:rPr lang="en-US" sz="1800" dirty="0">
                <a:latin typeface="+mj-lt"/>
              </a:rPr>
              <a:t> hosting.</a:t>
            </a:r>
          </a:p>
          <a:p>
            <a:pPr algn="just"/>
            <a:r>
              <a:rPr lang="en-US" sz="1800" dirty="0" err="1">
                <a:latin typeface="+mj-lt"/>
              </a:rPr>
              <a:t>Problema</a:t>
            </a:r>
            <a:r>
              <a:rPr lang="en-US" sz="1800" dirty="0">
                <a:latin typeface="+mj-lt"/>
              </a:rPr>
              <a:t>: il bucket </a:t>
            </a:r>
            <a:r>
              <a:rPr lang="en-US" sz="1800" dirty="0" err="1">
                <a:latin typeface="+mj-lt"/>
              </a:rPr>
              <a:t>offriva</a:t>
            </a:r>
            <a:r>
              <a:rPr lang="en-US" sz="1800" dirty="0">
                <a:latin typeface="+mj-lt"/>
              </a:rPr>
              <a:t> un </a:t>
            </a:r>
            <a:r>
              <a:rPr lang="en-US" sz="1800" dirty="0" err="1">
                <a:latin typeface="+mj-lt"/>
              </a:rPr>
              <a:t>indirizzo</a:t>
            </a:r>
            <a:r>
              <a:rPr lang="en-US" sz="1800" dirty="0">
                <a:latin typeface="+mj-lt"/>
              </a:rPr>
              <a:t> con </a:t>
            </a:r>
            <a:r>
              <a:rPr lang="en-US" sz="1800" dirty="0" err="1">
                <a:latin typeface="+mj-lt"/>
              </a:rPr>
              <a:t>l’uso</a:t>
            </a:r>
            <a:r>
              <a:rPr lang="en-US" sz="1800" dirty="0">
                <a:latin typeface="+mj-lt"/>
              </a:rPr>
              <a:t> del </a:t>
            </a:r>
            <a:r>
              <a:rPr lang="en-US" sz="1800" dirty="0" err="1">
                <a:latin typeface="+mj-lt"/>
              </a:rPr>
              <a:t>protocollo</a:t>
            </a:r>
            <a:r>
              <a:rPr lang="en-US" sz="1800" dirty="0">
                <a:latin typeface="+mj-lt"/>
              </a:rPr>
              <a:t> http e </a:t>
            </a:r>
            <a:r>
              <a:rPr lang="en-US" sz="1800" dirty="0" err="1">
                <a:latin typeface="+mj-lt"/>
              </a:rPr>
              <a:t>questo</a:t>
            </a:r>
            <a:r>
              <a:rPr lang="en-US" sz="1800" dirty="0">
                <a:latin typeface="+mj-lt"/>
              </a:rPr>
              <a:t> non </a:t>
            </a:r>
            <a:r>
              <a:rPr lang="en-US" sz="1800" dirty="0" err="1">
                <a:latin typeface="+mj-lt"/>
              </a:rPr>
              <a:t>rendeva</a:t>
            </a:r>
            <a:r>
              <a:rPr lang="en-US" sz="1800" dirty="0">
                <a:latin typeface="+mj-lt"/>
              </a:rPr>
              <a:t> possible il </a:t>
            </a:r>
            <a:r>
              <a:rPr lang="en-US" sz="1800" dirty="0" err="1">
                <a:latin typeface="+mj-lt"/>
              </a:rPr>
              <a:t>reindirizzamento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dall’host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relativo</a:t>
            </a:r>
            <a:r>
              <a:rPr lang="en-US" sz="1800" dirty="0">
                <a:latin typeface="+mj-lt"/>
              </a:rPr>
              <a:t> al </a:t>
            </a:r>
            <a:r>
              <a:rPr lang="en-US" sz="1800" dirty="0" err="1">
                <a:latin typeface="+mj-lt"/>
              </a:rPr>
              <a:t>servizio</a:t>
            </a:r>
            <a:r>
              <a:rPr lang="en-US" sz="1800" dirty="0">
                <a:latin typeface="+mj-lt"/>
              </a:rPr>
              <a:t> di login Cognito. Era </a:t>
            </a:r>
            <a:r>
              <a:rPr lang="en-US" sz="1800" dirty="0" err="1">
                <a:latin typeface="+mj-lt"/>
              </a:rPr>
              <a:t>necessrio</a:t>
            </a:r>
            <a:r>
              <a:rPr lang="en-US" sz="1800" dirty="0">
                <a:latin typeface="+mj-lt"/>
              </a:rPr>
              <a:t> un </a:t>
            </a:r>
            <a:r>
              <a:rPr lang="en-US" sz="1800" dirty="0" err="1">
                <a:latin typeface="+mj-lt"/>
              </a:rPr>
              <a:t>url</a:t>
            </a:r>
            <a:r>
              <a:rPr lang="en-US" sz="1800" dirty="0">
                <a:latin typeface="+mj-lt"/>
              </a:rPr>
              <a:t> con </a:t>
            </a:r>
            <a:r>
              <a:rPr lang="en-US" sz="1800" dirty="0" err="1">
                <a:latin typeface="+mj-lt"/>
              </a:rPr>
              <a:t>protocollo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sicuro</a:t>
            </a:r>
            <a:r>
              <a:rPr lang="en-US" sz="1800" dirty="0">
                <a:latin typeface="+mj-lt"/>
              </a:rPr>
              <a:t> https.</a:t>
            </a:r>
          </a:p>
          <a:p>
            <a:pPr algn="just"/>
            <a:r>
              <a:rPr lang="en-US" sz="1800" dirty="0" err="1">
                <a:latin typeface="+mj-lt"/>
              </a:rPr>
              <a:t>Risoluzione</a:t>
            </a:r>
            <a:r>
              <a:rPr lang="en-US" sz="1800" dirty="0">
                <a:latin typeface="+mj-lt"/>
              </a:rPr>
              <a:t>: </a:t>
            </a:r>
            <a:r>
              <a:rPr lang="en-US" sz="1800" dirty="0" err="1">
                <a:latin typeface="+mj-lt"/>
              </a:rPr>
              <a:t>introduzione</a:t>
            </a:r>
            <a:r>
              <a:rPr lang="en-US" sz="1800" dirty="0">
                <a:latin typeface="+mj-lt"/>
              </a:rPr>
              <a:t> del </a:t>
            </a:r>
            <a:r>
              <a:rPr lang="en-US" sz="1800" dirty="0" err="1">
                <a:latin typeface="+mj-lt"/>
              </a:rPr>
              <a:t>servizio</a:t>
            </a:r>
            <a:r>
              <a:rPr lang="en-US" sz="1800" dirty="0">
                <a:latin typeface="+mj-lt"/>
              </a:rPr>
              <a:t> AWS CloudFront </a:t>
            </a:r>
            <a:r>
              <a:rPr lang="en-US" sz="1800" dirty="0" err="1">
                <a:latin typeface="+mj-lt"/>
              </a:rPr>
              <a:t>che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offre</a:t>
            </a:r>
            <a:r>
              <a:rPr lang="en-US" sz="1800" dirty="0">
                <a:latin typeface="+mj-lt"/>
              </a:rPr>
              <a:t> una </a:t>
            </a:r>
            <a:r>
              <a:rPr lang="en-US" sz="1800" dirty="0" err="1">
                <a:latin typeface="+mj-lt"/>
              </a:rPr>
              <a:t>nuova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distribuzione</a:t>
            </a:r>
            <a:r>
              <a:rPr lang="en-US" sz="1800" dirty="0">
                <a:latin typeface="+mj-lt"/>
              </a:rPr>
              <a:t> con https di </a:t>
            </a:r>
            <a:r>
              <a:rPr lang="en-US" sz="1800" dirty="0" err="1">
                <a:latin typeface="+mj-lt"/>
              </a:rPr>
              <a:t>supporto</a:t>
            </a:r>
            <a:r>
              <a:rPr lang="en-US" sz="1800" dirty="0">
                <a:latin typeface="+mj-lt"/>
              </a:rPr>
              <a:t> al proprio </a:t>
            </a:r>
            <a:r>
              <a:rPr lang="en-US" sz="1800" dirty="0" err="1">
                <a:latin typeface="+mj-lt"/>
              </a:rPr>
              <a:t>url</a:t>
            </a:r>
            <a:r>
              <a:rPr lang="en-US" sz="1800" dirty="0">
                <a:latin typeface="+mj-lt"/>
              </a:rPr>
              <a:t>. </a:t>
            </a:r>
          </a:p>
          <a:p>
            <a:pPr algn="just"/>
            <a:r>
              <a:rPr lang="en-US" sz="1800" dirty="0" err="1">
                <a:latin typeface="+mj-lt"/>
              </a:rPr>
              <a:t>Utilizzando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questa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distribuzione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viene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correttamente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reindirizzati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alla</a:t>
            </a:r>
            <a:r>
              <a:rPr lang="en-US" sz="1800" dirty="0">
                <a:latin typeface="+mj-lt"/>
              </a:rPr>
              <a:t> dashboard </a:t>
            </a:r>
            <a:r>
              <a:rPr lang="en-US" sz="1800" dirty="0" err="1">
                <a:latin typeface="+mj-lt"/>
              </a:rPr>
              <a:t>dell’applicazione</a:t>
            </a:r>
            <a:r>
              <a:rPr lang="en-US" sz="1800" dirty="0">
                <a:latin typeface="+mj-lt"/>
              </a:rPr>
              <a:t> ed è possible </a:t>
            </a:r>
            <a:r>
              <a:rPr lang="en-US" sz="1800" dirty="0" err="1">
                <a:latin typeface="+mj-lt"/>
              </a:rPr>
              <a:t>utilzzare</a:t>
            </a:r>
            <a:r>
              <a:rPr lang="en-US" sz="1800" dirty="0">
                <a:latin typeface="+mj-lt"/>
              </a:rPr>
              <a:t> la </a:t>
            </a:r>
            <a:r>
              <a:rPr lang="en-US" sz="1800" dirty="0" err="1">
                <a:latin typeface="+mj-lt"/>
              </a:rPr>
              <a:t>stessa</a:t>
            </a:r>
            <a:r>
              <a:rPr lang="en-US" sz="1800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1B0257A-B927-4EAE-BBD4-0012FF37E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24" y="711021"/>
            <a:ext cx="1315212" cy="1315212"/>
          </a:xfrm>
          <a:prstGeom prst="rect">
            <a:avLst/>
          </a:prstGeom>
        </p:spPr>
      </p:pic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5734F6EA-36C3-4E7D-8849-AEB3E416F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069" y="888886"/>
            <a:ext cx="773430" cy="9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0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E528F0-022F-431C-BAEC-4916F557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it-IT"/>
              <a:t>Conclusioni</a:t>
            </a:r>
          </a:p>
        </p:txBody>
      </p:sp>
      <p:pic>
        <p:nvPicPr>
          <p:cNvPr id="12" name="Picture 11" descr="Persone che guardano un computer portatile">
            <a:extLst>
              <a:ext uri="{FF2B5EF4-FFF2-40B4-BE49-F238E27FC236}">
                <a16:creationId xmlns:a16="http://schemas.microsoft.com/office/drawing/2014/main" id="{C3D9AA14-79C7-44A7-B41F-F5B3B7D2E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0" r="14234" b="2"/>
          <a:stretch/>
        </p:blipFill>
        <p:spPr>
          <a:xfrm>
            <a:off x="5458984" y="812799"/>
            <a:ext cx="5928344" cy="5294757"/>
          </a:xfrm>
          <a:prstGeom prst="rect">
            <a:avLst/>
          </a:prstGeom>
          <a:noFill/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C6B3196-0C03-4048-BDFD-86F450116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r>
              <a:rPr lang="en-US"/>
              <a:t>Una </a:t>
            </a:r>
            <a:r>
              <a:rPr lang="en-US" err="1"/>
              <a:t>piattaforma</a:t>
            </a:r>
            <a:r>
              <a:rPr lang="en-US"/>
              <a:t> di </a:t>
            </a:r>
            <a:r>
              <a:rPr lang="en-US" err="1"/>
              <a:t>questo</a:t>
            </a:r>
            <a:r>
              <a:rPr lang="en-US"/>
              <a:t> </a:t>
            </a:r>
            <a:r>
              <a:rPr lang="en-US" err="1"/>
              <a:t>tipo</a:t>
            </a:r>
            <a:r>
              <a:rPr lang="en-US"/>
              <a:t> </a:t>
            </a:r>
            <a:r>
              <a:rPr lang="en-US" err="1"/>
              <a:t>potrebbe</a:t>
            </a:r>
            <a:r>
              <a:rPr lang="en-US"/>
              <a:t> </a:t>
            </a:r>
            <a:r>
              <a:rPr lang="en-US" err="1"/>
              <a:t>sicuramente</a:t>
            </a:r>
            <a:r>
              <a:rPr lang="en-US"/>
              <a:t> </a:t>
            </a:r>
            <a:r>
              <a:rPr lang="en-US" err="1"/>
              <a:t>essere</a:t>
            </a:r>
            <a:r>
              <a:rPr lang="en-US"/>
              <a:t> </a:t>
            </a:r>
            <a:r>
              <a:rPr lang="en-US" err="1"/>
              <a:t>ampliata</a:t>
            </a:r>
            <a:r>
              <a:rPr lang="en-US"/>
              <a:t> e </a:t>
            </a:r>
            <a:r>
              <a:rPr lang="en-US" err="1"/>
              <a:t>migliorata</a:t>
            </a:r>
            <a:r>
              <a:rPr lang="en-US"/>
              <a:t> per </a:t>
            </a:r>
            <a:r>
              <a:rPr lang="en-US" err="1"/>
              <a:t>avere</a:t>
            </a:r>
            <a:r>
              <a:rPr lang="en-US"/>
              <a:t> un </a:t>
            </a:r>
            <a:r>
              <a:rPr lang="en-US" err="1"/>
              <a:t>ruolo</a:t>
            </a:r>
            <a:r>
              <a:rPr lang="en-US"/>
              <a:t> </a:t>
            </a:r>
            <a:r>
              <a:rPr lang="en-US" err="1"/>
              <a:t>concreto</a:t>
            </a:r>
            <a:r>
              <a:rPr lang="en-US"/>
              <a:t> </a:t>
            </a:r>
            <a:r>
              <a:rPr lang="en-US" err="1"/>
              <a:t>all’interno</a:t>
            </a:r>
            <a:r>
              <a:rPr lang="en-US"/>
              <a:t> di un team di </a:t>
            </a:r>
            <a:r>
              <a:rPr lang="en-US" err="1"/>
              <a:t>sviluppo</a:t>
            </a:r>
            <a:r>
              <a:rPr lang="en-US"/>
              <a:t> software, </a:t>
            </a:r>
            <a:r>
              <a:rPr lang="en-US" err="1"/>
              <a:t>migliorando</a:t>
            </a:r>
            <a:r>
              <a:rPr lang="en-US"/>
              <a:t> ed </a:t>
            </a:r>
            <a:r>
              <a:rPr lang="en-US" err="1"/>
              <a:t>automatizzando</a:t>
            </a:r>
            <a:r>
              <a:rPr lang="en-US"/>
              <a:t> il </a:t>
            </a:r>
            <a:r>
              <a:rPr lang="en-US" err="1"/>
              <a:t>lavoro</a:t>
            </a:r>
            <a:r>
              <a:rPr lang="en-US"/>
              <a:t> del </a:t>
            </a:r>
            <a:r>
              <a:rPr lang="en-US" err="1"/>
              <a:t>gruppo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840900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60_TF56160789" id="{FC8F2F77-34E6-4881-95B5-684C0DB1B352}" vid="{E8CAFA2A-74B5-4F8A-862E-91B15D2EA6B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595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Bookman Old Style</vt:lpstr>
      <vt:lpstr>Calibri</vt:lpstr>
      <vt:lpstr>Franklin Gothic Book</vt:lpstr>
      <vt:lpstr>1_RetrospectVTI</vt:lpstr>
      <vt:lpstr>Piattaforma di gestione dei lavori di un Team Scrum   Un’applicazione serverless per l’organizzazione dei compiti relativi a progetti in via di sviluppo all’interno di un gruppo di lavoratori che utilizza il framework agile Scrum </vt:lpstr>
      <vt:lpstr>Cos’è Scrum</vt:lpstr>
      <vt:lpstr>L’applicazione</vt:lpstr>
      <vt:lpstr>Realizzazione delle API:  AWS Lambda e API Gateway</vt:lpstr>
      <vt:lpstr>Storage: DynamoDB e IAM</vt:lpstr>
      <vt:lpstr>Cognito </vt:lpstr>
      <vt:lpstr>Frontend in Angular</vt:lpstr>
      <vt:lpstr>S3 e CloudFront</vt:lpstr>
      <vt:lpstr>Conclusioni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Piattaforma di gestione dei lavori di un Team Scrum  Un’applicazione serverless per l’organizzazione dei compiti relativi a progetti in via di sviluppo all’interno di un gruppo di lavoratori che utilizza il framework agile Scrum </dc:title>
  <dc:creator>ilenia rocca</dc:creator>
  <cp:lastModifiedBy>ilenia rocca</cp:lastModifiedBy>
  <cp:revision>6</cp:revision>
  <dcterms:created xsi:type="dcterms:W3CDTF">2021-12-17T13:18:19Z</dcterms:created>
  <dcterms:modified xsi:type="dcterms:W3CDTF">2022-01-13T11:49:29Z</dcterms:modified>
</cp:coreProperties>
</file>